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46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C9E0E58-E1D1-4121-BE97-6C21FBA03980}" type="datetimeFigureOut">
              <a:rPr lang="en-GB" smtClean="0"/>
              <a:t>19/01/2024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9E0E58-E1D1-4121-BE97-6C21FBA03980}" type="datetimeFigureOut">
              <a:rPr lang="en-GB" smtClean="0"/>
              <a:t>19/01/2024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9E0E58-E1D1-4121-BE97-6C21FBA03980}" type="datetimeFigureOut">
              <a:rPr lang="en-GB" smtClean="0"/>
              <a:t>19/01/2024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9E0E58-E1D1-4121-BE97-6C21FBA03980}" type="datetimeFigureOut">
              <a:rPr lang="en-GB" smtClean="0"/>
              <a:t>19/01/2024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9E0E58-E1D1-4121-BE97-6C21FBA03980}" type="datetimeFigureOut">
              <a:rPr lang="en-GB" smtClean="0"/>
              <a:t>19/01/2024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9E0E58-E1D1-4121-BE97-6C21FBA03980}" type="datetimeFigureOut">
              <a:rPr lang="en-GB" smtClean="0"/>
              <a:t>19/01/2024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9E0E58-E1D1-4121-BE97-6C21FBA03980}" type="datetimeFigureOut">
              <a:rPr lang="en-GB" smtClean="0"/>
              <a:t>19/01/2024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9E0E58-E1D1-4121-BE97-6C21FBA03980}" type="datetimeFigureOut">
              <a:rPr lang="en-GB" smtClean="0"/>
              <a:t>19/01/2024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E0E58-E1D1-4121-BE97-6C21FBA03980}" type="datetimeFigureOut">
              <a:rPr lang="en-GB" smtClean="0"/>
              <a:t>19/01/2024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9E0E58-E1D1-4121-BE97-6C21FBA03980}" type="datetimeFigureOut">
              <a:rPr lang="en-GB" smtClean="0"/>
              <a:t>19/01/2024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82E222-75D4-4394-88F7-54B075F1D420}"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6C9E0E58-E1D1-4121-BE97-6C21FBA03980}" type="datetimeFigureOut">
              <a:rPr lang="en-GB" smtClean="0"/>
              <a:t>19/01/2024</a:t>
            </a:fld>
            <a:endParaRPr lang="en-GB"/>
          </a:p>
        </p:txBody>
      </p:sp>
      <p:sp>
        <p:nvSpPr>
          <p:cNvPr id="9" name="Slide Number Placeholder 8"/>
          <p:cNvSpPr>
            <a:spLocks noGrp="1"/>
          </p:cNvSpPr>
          <p:nvPr>
            <p:ph type="sldNum" sz="quarter" idx="11"/>
          </p:nvPr>
        </p:nvSpPr>
        <p:spPr/>
        <p:txBody>
          <a:bodyPr/>
          <a:lstStyle/>
          <a:p>
            <a:fld id="{B582E222-75D4-4394-88F7-54B075F1D420}"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582E222-75D4-4394-88F7-54B075F1D420}"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C9E0E58-E1D1-4121-BE97-6C21FBA03980}" type="datetimeFigureOut">
              <a:rPr lang="en-GB" smtClean="0"/>
              <a:t>19/01/2024</a:t>
            </a:fld>
            <a:endParaRPr lang="en-GB"/>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es/url?sa=i&amp;rct=j&amp;q=&amp;esrc=s&amp;source=images&amp;cd=&amp;cad=rja&amp;uact=8&amp;ved=0ahUKEwjdxsmRx7vXAhUD5xoKHZp9AGQQjRwIBw&amp;url=http://www.dailymail.co.uk/news/article-3177901/Struggling-school-turns-round-fortune-banning-slang-words-innit-ain-t-coz-woz.html&amp;psig=AOvVaw3OnUNJRFEE21cl-XwDSQNv&amp;ust=151066267148775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theguardian.com/commentisfree/video/2013/dec/09/should-schools-ban-slang-video-debat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5400" dirty="0"/>
              <a:t>Debating at Higher Levels</a:t>
            </a:r>
          </a:p>
        </p:txBody>
      </p:sp>
    </p:spTree>
    <p:extLst>
      <p:ext uri="{BB962C8B-B14F-4D97-AF65-F5344CB8AC3E}">
        <p14:creationId xmlns:p14="http://schemas.microsoft.com/office/powerpoint/2010/main" val="125994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6984776" cy="990600"/>
          </a:xfrm>
        </p:spPr>
        <p:txBody>
          <a:bodyPr>
            <a:normAutofit/>
          </a:bodyPr>
          <a:lstStyle/>
          <a:p>
            <a:r>
              <a:rPr lang="en-GB" sz="3600" dirty="0"/>
              <a:t>Guardian 5-minute debates</a:t>
            </a:r>
          </a:p>
        </p:txBody>
      </p:sp>
      <p:sp>
        <p:nvSpPr>
          <p:cNvPr id="3" name="Content Placeholder 2"/>
          <p:cNvSpPr>
            <a:spLocks noGrp="1"/>
          </p:cNvSpPr>
          <p:nvPr>
            <p:ph idx="1"/>
          </p:nvPr>
        </p:nvSpPr>
        <p:spPr>
          <a:xfrm>
            <a:off x="179512" y="1268760"/>
            <a:ext cx="8191500" cy="4038600"/>
          </a:xfrm>
        </p:spPr>
        <p:txBody>
          <a:bodyPr/>
          <a:lstStyle/>
          <a:p>
            <a:r>
              <a:rPr lang="en-GB" dirty="0"/>
              <a:t>Should slang words be banned in the classroom?</a:t>
            </a:r>
          </a:p>
        </p:txBody>
      </p:sp>
      <p:pic>
        <p:nvPicPr>
          <p:cNvPr id="2050" name="Picture 2" descr="Image result for harris academy london banned word list">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700807"/>
            <a:ext cx="7344816" cy="4923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937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140968"/>
            <a:ext cx="8496944" cy="3096344"/>
          </a:xfrm>
        </p:spPr>
        <p:txBody>
          <a:bodyPr/>
          <a:lstStyle/>
          <a:p>
            <a:r>
              <a:rPr lang="en-GB" sz="2400" dirty="0">
                <a:solidFill>
                  <a:schemeClr val="tx1"/>
                </a:solidFill>
              </a:rPr>
              <a:t>Should street slang be banned in the classroom?</a:t>
            </a:r>
          </a:p>
          <a:p>
            <a:r>
              <a:rPr lang="en-GB" sz="2400" dirty="0">
                <a:solidFill>
                  <a:schemeClr val="tx1"/>
                </a:solidFill>
              </a:rPr>
              <a:t>Lindsay Johns vs Michael Rosen</a:t>
            </a:r>
          </a:p>
          <a:p>
            <a:r>
              <a:rPr lang="en-GB" sz="2400" dirty="0">
                <a:solidFill>
                  <a:schemeClr val="tx1"/>
                </a:solidFill>
              </a:rPr>
              <a:t>Watch the video:</a:t>
            </a:r>
          </a:p>
          <a:p>
            <a:pPr lvl="1"/>
            <a:r>
              <a:rPr lang="en-GB" sz="2000" dirty="0">
                <a:solidFill>
                  <a:schemeClr val="tx1"/>
                </a:solidFill>
              </a:rPr>
              <a:t>Who wins and why?</a:t>
            </a:r>
          </a:p>
          <a:p>
            <a:pPr lvl="1"/>
            <a:r>
              <a:rPr lang="en-GB" sz="2000" dirty="0">
                <a:solidFill>
                  <a:schemeClr val="tx1"/>
                </a:solidFill>
              </a:rPr>
              <a:t>Chunks of language for high level students.</a:t>
            </a:r>
          </a:p>
          <a:p>
            <a:pPr lvl="1"/>
            <a:r>
              <a:rPr lang="en-GB" sz="2000" dirty="0">
                <a:solidFill>
                  <a:schemeClr val="tx1"/>
                </a:solidFill>
              </a:rPr>
              <a:t>Discourse management/structuring an argument.</a:t>
            </a:r>
          </a:p>
          <a:p>
            <a:pPr marL="457200" lvl="1" indent="0">
              <a:buNone/>
            </a:pPr>
            <a:r>
              <a:rPr lang="en-GB" sz="2000" dirty="0">
                <a:hlinkClick r:id="rId2"/>
              </a:rPr>
              <a:t>Video link</a:t>
            </a:r>
            <a:endParaRPr lang="en-GB" sz="200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88640"/>
            <a:ext cx="5867400" cy="2705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8196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7350968" cy="990600"/>
          </a:xfrm>
        </p:spPr>
        <p:txBody>
          <a:bodyPr/>
          <a:lstStyle/>
          <a:p>
            <a:r>
              <a:rPr lang="en-GB" dirty="0"/>
              <a:t>Structuring an Argument</a:t>
            </a:r>
          </a:p>
        </p:txBody>
      </p:sp>
      <p:sp>
        <p:nvSpPr>
          <p:cNvPr id="3" name="Content Placeholder 2"/>
          <p:cNvSpPr>
            <a:spLocks noGrp="1"/>
          </p:cNvSpPr>
          <p:nvPr>
            <p:ph idx="1"/>
          </p:nvPr>
        </p:nvSpPr>
        <p:spPr>
          <a:xfrm>
            <a:off x="0" y="1844824"/>
            <a:ext cx="8191500" cy="3024336"/>
          </a:xfrm>
        </p:spPr>
        <p:txBody>
          <a:bodyPr>
            <a:normAutofit/>
          </a:bodyPr>
          <a:lstStyle/>
          <a:p>
            <a:pPr marL="0" indent="0" algn="just">
              <a:buNone/>
            </a:pPr>
            <a:r>
              <a:rPr lang="en-GB" sz="1600" dirty="0">
                <a:solidFill>
                  <a:schemeClr val="tx1"/>
                </a:solidFill>
              </a:rPr>
              <a:t>Well, it’s very interesting and if you like, </a:t>
            </a:r>
            <a:r>
              <a:rPr lang="en-GB" sz="1600" b="1" u="sng" dirty="0">
                <a:solidFill>
                  <a:schemeClr val="tx1"/>
                </a:solidFill>
              </a:rPr>
              <a:t>I agree with some of that from the point of view that</a:t>
            </a:r>
            <a:r>
              <a:rPr lang="en-GB" sz="1600" u="sng" dirty="0">
                <a:solidFill>
                  <a:schemeClr val="tx1"/>
                </a:solidFill>
              </a:rPr>
              <a:t> </a:t>
            </a:r>
            <a:r>
              <a:rPr lang="en-GB" sz="1600" dirty="0">
                <a:solidFill>
                  <a:schemeClr val="tx1"/>
                </a:solidFill>
              </a:rPr>
              <a:t>we want young people to be empowered. But </a:t>
            </a:r>
            <a:r>
              <a:rPr lang="en-GB" sz="1600" b="1" u="sng" dirty="0">
                <a:solidFill>
                  <a:schemeClr val="tx1"/>
                </a:solidFill>
              </a:rPr>
              <a:t>first of all, let’s go back on</a:t>
            </a:r>
            <a:r>
              <a:rPr lang="en-GB" sz="1600" dirty="0">
                <a:solidFill>
                  <a:schemeClr val="tx1"/>
                </a:solidFill>
              </a:rPr>
              <a:t> your notion of language is power; </a:t>
            </a:r>
            <a:r>
              <a:rPr lang="en-GB" sz="1600" b="1" u="sng" dirty="0">
                <a:solidFill>
                  <a:schemeClr val="tx1"/>
                </a:solidFill>
              </a:rPr>
              <a:t>I’d say</a:t>
            </a:r>
            <a:r>
              <a:rPr lang="en-GB" sz="1600" dirty="0">
                <a:solidFill>
                  <a:schemeClr val="tx1"/>
                </a:solidFill>
              </a:rPr>
              <a:t> that’s pretty reductive. I think if you’re going to have a single sentence about what is power I would say money is power….</a:t>
            </a:r>
          </a:p>
          <a:p>
            <a:pPr marL="0" indent="0" algn="just">
              <a:buNone/>
            </a:pPr>
            <a:endParaRPr lang="en-GB" sz="1600" dirty="0">
              <a:solidFill>
                <a:schemeClr val="tx1"/>
              </a:solidFill>
            </a:endParaRPr>
          </a:p>
          <a:p>
            <a:pPr marL="0" indent="0" algn="just">
              <a:buNone/>
            </a:pPr>
            <a:endParaRPr lang="en-US" sz="1600" dirty="0">
              <a:solidFill>
                <a:schemeClr val="tx1"/>
              </a:solidFill>
            </a:endParaRPr>
          </a:p>
          <a:p>
            <a:pPr marL="0" indent="0" algn="just">
              <a:buNone/>
            </a:pPr>
            <a:r>
              <a:rPr lang="en-GB" sz="1600" b="1" u="sng" dirty="0">
                <a:solidFill>
                  <a:schemeClr val="tx1"/>
                </a:solidFill>
              </a:rPr>
              <a:t>We have no evidence</a:t>
            </a:r>
            <a:r>
              <a:rPr lang="en-GB" sz="1600" dirty="0">
                <a:solidFill>
                  <a:schemeClr val="tx1"/>
                </a:solidFill>
              </a:rPr>
              <a:t> that simply speaking one kind of slang or one kind of local dialect actually prevents you from speaking another. We are all capable of being bi-dialectal, </a:t>
            </a:r>
            <a:r>
              <a:rPr lang="en-GB" sz="1600" b="1" u="sng" dirty="0">
                <a:solidFill>
                  <a:schemeClr val="tx1"/>
                </a:solidFill>
              </a:rPr>
              <a:t>that’s to say</a:t>
            </a:r>
            <a:r>
              <a:rPr lang="en-GB" sz="1600" dirty="0">
                <a:solidFill>
                  <a:schemeClr val="tx1"/>
                </a:solidFill>
              </a:rPr>
              <a:t> speaking two kinds of language or more. </a:t>
            </a:r>
            <a:r>
              <a:rPr lang="en-GB" sz="1600" b="1" u="sng" dirty="0">
                <a:solidFill>
                  <a:schemeClr val="tx1"/>
                </a:solidFill>
              </a:rPr>
              <a:t>So the key issue is</a:t>
            </a:r>
            <a:r>
              <a:rPr lang="en-GB" sz="1600" dirty="0">
                <a:solidFill>
                  <a:schemeClr val="tx1"/>
                </a:solidFill>
              </a:rPr>
              <a:t> why don’t your mates in Peckham choose to speak Standard English? Or maybe they can or maybe they know how to and choose not to so </a:t>
            </a:r>
            <a:r>
              <a:rPr lang="en-GB" sz="1600" b="1" u="sng" dirty="0">
                <a:solidFill>
                  <a:schemeClr val="tx1"/>
                </a:solidFill>
              </a:rPr>
              <a:t>that’s one of the key issues</a:t>
            </a:r>
            <a:r>
              <a:rPr lang="en-GB" sz="1600" u="sng" dirty="0">
                <a:solidFill>
                  <a:schemeClr val="tx1"/>
                </a:solidFill>
              </a:rPr>
              <a:t>.</a:t>
            </a:r>
            <a:endParaRPr lang="en-US" sz="1600" dirty="0">
              <a:solidFill>
                <a:schemeClr val="tx1"/>
              </a:solidFill>
            </a:endParaRPr>
          </a:p>
          <a:p>
            <a:endParaRPr lang="en-GB" dirty="0"/>
          </a:p>
        </p:txBody>
      </p:sp>
      <p:grpSp>
        <p:nvGrpSpPr>
          <p:cNvPr id="18" name="Group 17"/>
          <p:cNvGrpSpPr/>
          <p:nvPr/>
        </p:nvGrpSpPr>
        <p:grpSpPr>
          <a:xfrm>
            <a:off x="2523696" y="962654"/>
            <a:ext cx="3456384" cy="954178"/>
            <a:chOff x="611560" y="1259468"/>
            <a:chExt cx="4068452" cy="1399089"/>
          </a:xfrm>
        </p:grpSpPr>
        <p:cxnSp>
          <p:nvCxnSpPr>
            <p:cNvPr id="19" name="Straight Arrow Connector 18"/>
            <p:cNvCxnSpPr/>
            <p:nvPr/>
          </p:nvCxnSpPr>
          <p:spPr bwMode="auto">
            <a:xfrm>
              <a:off x="2768306" y="1813888"/>
              <a:ext cx="932354" cy="844669"/>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611560" y="1259468"/>
              <a:ext cx="4068452" cy="496414"/>
            </a:xfrm>
            <a:prstGeom prst="rect">
              <a:avLst/>
            </a:prstGeom>
            <a:noFill/>
          </p:spPr>
          <p:txBody>
            <a:bodyPr wrap="square" rtlCol="0">
              <a:spAutoFit/>
            </a:bodyPr>
            <a:lstStyle/>
            <a:p>
              <a:r>
                <a:rPr lang="en-GB" sz="1600" dirty="0"/>
                <a:t>Conceding/partially agreeing</a:t>
              </a:r>
            </a:p>
          </p:txBody>
        </p:sp>
      </p:grpSp>
      <p:grpSp>
        <p:nvGrpSpPr>
          <p:cNvPr id="24" name="Group 23"/>
          <p:cNvGrpSpPr/>
          <p:nvPr/>
        </p:nvGrpSpPr>
        <p:grpSpPr>
          <a:xfrm>
            <a:off x="2199660" y="2401143"/>
            <a:ext cx="3945415" cy="955849"/>
            <a:chOff x="2199660" y="2401143"/>
            <a:chExt cx="3945415" cy="955849"/>
          </a:xfrm>
        </p:grpSpPr>
        <p:sp>
          <p:nvSpPr>
            <p:cNvPr id="9" name="TextBox 8"/>
            <p:cNvSpPr txBox="1"/>
            <p:nvPr/>
          </p:nvSpPr>
          <p:spPr>
            <a:xfrm>
              <a:off x="2199660" y="3049215"/>
              <a:ext cx="3236436" cy="307777"/>
            </a:xfrm>
            <a:prstGeom prst="rect">
              <a:avLst/>
            </a:prstGeom>
            <a:noFill/>
          </p:spPr>
          <p:txBody>
            <a:bodyPr wrap="square" rtlCol="0">
              <a:spAutoFit/>
            </a:bodyPr>
            <a:lstStyle/>
            <a:p>
              <a:r>
                <a:rPr lang="en-GB" sz="1400" dirty="0"/>
                <a:t>Referring back &amp; disputing</a:t>
              </a:r>
            </a:p>
          </p:txBody>
        </p:sp>
        <p:cxnSp>
          <p:nvCxnSpPr>
            <p:cNvPr id="13" name="Straight Arrow Connector 12"/>
            <p:cNvCxnSpPr/>
            <p:nvPr/>
          </p:nvCxnSpPr>
          <p:spPr bwMode="auto">
            <a:xfrm flipV="1">
              <a:off x="4416883" y="2401143"/>
              <a:ext cx="1728192" cy="648072"/>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grpSp>
      <p:grpSp>
        <p:nvGrpSpPr>
          <p:cNvPr id="34" name="Group 33"/>
          <p:cNvGrpSpPr/>
          <p:nvPr/>
        </p:nvGrpSpPr>
        <p:grpSpPr>
          <a:xfrm>
            <a:off x="395536" y="3789040"/>
            <a:ext cx="5112568" cy="1770183"/>
            <a:chOff x="395536" y="3789040"/>
            <a:chExt cx="5112568" cy="1770183"/>
          </a:xfrm>
        </p:grpSpPr>
        <p:sp>
          <p:nvSpPr>
            <p:cNvPr id="25" name="TextBox 24"/>
            <p:cNvSpPr txBox="1"/>
            <p:nvPr/>
          </p:nvSpPr>
          <p:spPr>
            <a:xfrm>
              <a:off x="395536" y="5220669"/>
              <a:ext cx="5112568" cy="338554"/>
            </a:xfrm>
            <a:prstGeom prst="rect">
              <a:avLst/>
            </a:prstGeom>
            <a:noFill/>
          </p:spPr>
          <p:txBody>
            <a:bodyPr wrap="square" rtlCol="0">
              <a:spAutoFit/>
            </a:bodyPr>
            <a:lstStyle/>
            <a:p>
              <a:r>
                <a:rPr lang="en-GB" sz="1600" dirty="0"/>
                <a:t>Presenting evidence (or lack thereof)</a:t>
              </a:r>
            </a:p>
          </p:txBody>
        </p:sp>
        <p:cxnSp>
          <p:nvCxnSpPr>
            <p:cNvPr id="29" name="Straight Arrow Connector 28"/>
            <p:cNvCxnSpPr>
              <a:stCxn id="25" idx="0"/>
            </p:cNvCxnSpPr>
            <p:nvPr/>
          </p:nvCxnSpPr>
          <p:spPr bwMode="auto">
            <a:xfrm flipH="1" flipV="1">
              <a:off x="1763688" y="3789040"/>
              <a:ext cx="1188132" cy="1431629"/>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grpSp>
      <p:grpSp>
        <p:nvGrpSpPr>
          <p:cNvPr id="33" name="Group 32"/>
          <p:cNvGrpSpPr/>
          <p:nvPr/>
        </p:nvGrpSpPr>
        <p:grpSpPr>
          <a:xfrm>
            <a:off x="4503916" y="4168750"/>
            <a:ext cx="2952328" cy="1221196"/>
            <a:chOff x="4503916" y="4168750"/>
            <a:chExt cx="2952328" cy="1221196"/>
          </a:xfrm>
        </p:grpSpPr>
        <p:sp>
          <p:nvSpPr>
            <p:cNvPr id="30" name="TextBox 29"/>
            <p:cNvSpPr txBox="1"/>
            <p:nvPr/>
          </p:nvSpPr>
          <p:spPr>
            <a:xfrm>
              <a:off x="4503916" y="4805171"/>
              <a:ext cx="2952328" cy="584775"/>
            </a:xfrm>
            <a:prstGeom prst="rect">
              <a:avLst/>
            </a:prstGeom>
            <a:noFill/>
          </p:spPr>
          <p:txBody>
            <a:bodyPr wrap="square" rtlCol="0">
              <a:spAutoFit/>
            </a:bodyPr>
            <a:lstStyle/>
            <a:p>
              <a:r>
                <a:rPr lang="en-GB" sz="1600" dirty="0"/>
                <a:t>Being emphatic, steering the debate.</a:t>
              </a:r>
            </a:p>
          </p:txBody>
        </p:sp>
        <p:cxnSp>
          <p:nvCxnSpPr>
            <p:cNvPr id="32" name="Straight Arrow Connector 31"/>
            <p:cNvCxnSpPr>
              <a:stCxn id="30" idx="0"/>
            </p:cNvCxnSpPr>
            <p:nvPr/>
          </p:nvCxnSpPr>
          <p:spPr bwMode="auto">
            <a:xfrm flipH="1" flipV="1">
              <a:off x="5140887" y="4168750"/>
              <a:ext cx="839193" cy="636421"/>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126064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7350968" cy="990600"/>
          </a:xfrm>
        </p:spPr>
        <p:txBody>
          <a:bodyPr/>
          <a:lstStyle/>
          <a:p>
            <a:r>
              <a:rPr lang="en-GB" dirty="0"/>
              <a:t>Structuring an Argument</a:t>
            </a:r>
          </a:p>
        </p:txBody>
      </p:sp>
      <p:sp>
        <p:nvSpPr>
          <p:cNvPr id="3" name="Content Placeholder 2"/>
          <p:cNvSpPr>
            <a:spLocks noGrp="1"/>
          </p:cNvSpPr>
          <p:nvPr>
            <p:ph idx="1"/>
          </p:nvPr>
        </p:nvSpPr>
        <p:spPr>
          <a:xfrm>
            <a:off x="0" y="2059684"/>
            <a:ext cx="8191500" cy="2667744"/>
          </a:xfrm>
        </p:spPr>
        <p:txBody>
          <a:bodyPr>
            <a:normAutofit/>
          </a:bodyPr>
          <a:lstStyle/>
          <a:p>
            <a:r>
              <a:rPr lang="en-GB" sz="2000" b="1" u="sng" dirty="0"/>
              <a:t>Michael:</a:t>
            </a:r>
            <a:endParaRPr lang="en-US" sz="2000" dirty="0"/>
          </a:p>
          <a:p>
            <a:pPr algn="just"/>
            <a:r>
              <a:rPr lang="en-GB" sz="2000" b="1" u="sng" dirty="0">
                <a:solidFill>
                  <a:schemeClr val="tx1"/>
                </a:solidFill>
              </a:rPr>
              <a:t>“Ok so, let’s say I agree with the idea of</a:t>
            </a:r>
            <a:r>
              <a:rPr lang="en-GB" sz="2000" dirty="0">
                <a:solidFill>
                  <a:schemeClr val="tx1"/>
                </a:solidFill>
              </a:rPr>
              <a:t> the desirability of your friends learning Standard English. </a:t>
            </a:r>
            <a:r>
              <a:rPr lang="en-GB" sz="2000" b="1" u="sng" dirty="0">
                <a:solidFill>
                  <a:schemeClr val="tx1"/>
                </a:solidFill>
              </a:rPr>
              <a:t>So the question is:</a:t>
            </a:r>
            <a:r>
              <a:rPr lang="en-GB" sz="2000" b="1" dirty="0">
                <a:solidFill>
                  <a:schemeClr val="tx1"/>
                </a:solidFill>
              </a:rPr>
              <a:t> </a:t>
            </a:r>
            <a:r>
              <a:rPr lang="en-GB" sz="2000" dirty="0">
                <a:solidFill>
                  <a:schemeClr val="tx1"/>
                </a:solidFill>
              </a:rPr>
              <a:t>how to get from the street slang that they speak to speaking or knowing how to speak in Standard English or Received Pronunciation or whatever you think is the most desirable. </a:t>
            </a:r>
            <a:r>
              <a:rPr lang="en-GB" sz="2000" b="1" u="sng" dirty="0">
                <a:solidFill>
                  <a:schemeClr val="tx1"/>
                </a:solidFill>
              </a:rPr>
              <a:t>Now, as far as I understand it,</a:t>
            </a:r>
            <a:r>
              <a:rPr lang="en-GB" sz="2000" dirty="0">
                <a:solidFill>
                  <a:schemeClr val="tx1"/>
                </a:solidFill>
              </a:rPr>
              <a:t> you think you should ban it, </a:t>
            </a:r>
            <a:r>
              <a:rPr lang="en-GB" sz="2000" b="1" u="sng" dirty="0">
                <a:solidFill>
                  <a:schemeClr val="tx1"/>
                </a:solidFill>
              </a:rPr>
              <a:t>now my view would be</a:t>
            </a:r>
            <a:r>
              <a:rPr lang="en-GB" sz="2000" dirty="0">
                <a:solidFill>
                  <a:schemeClr val="tx1"/>
                </a:solidFill>
              </a:rPr>
              <a:t> no, you study it.”</a:t>
            </a:r>
            <a:endParaRPr lang="en-US" sz="2000" dirty="0">
              <a:solidFill>
                <a:schemeClr val="tx1"/>
              </a:solidFill>
            </a:endParaRPr>
          </a:p>
          <a:p>
            <a:endParaRPr lang="en-GB" dirty="0"/>
          </a:p>
        </p:txBody>
      </p:sp>
      <p:grpSp>
        <p:nvGrpSpPr>
          <p:cNvPr id="15" name="Group 14"/>
          <p:cNvGrpSpPr/>
          <p:nvPr/>
        </p:nvGrpSpPr>
        <p:grpSpPr>
          <a:xfrm>
            <a:off x="611560" y="1259468"/>
            <a:ext cx="4068452" cy="1161420"/>
            <a:chOff x="611560" y="1259468"/>
            <a:chExt cx="4068452" cy="1161420"/>
          </a:xfrm>
        </p:grpSpPr>
        <p:cxnSp>
          <p:nvCxnSpPr>
            <p:cNvPr id="5" name="Straight Arrow Connector 4"/>
            <p:cNvCxnSpPr>
              <a:stCxn id="10" idx="2"/>
            </p:cNvCxnSpPr>
            <p:nvPr/>
          </p:nvCxnSpPr>
          <p:spPr bwMode="auto">
            <a:xfrm>
              <a:off x="2645786" y="1628800"/>
              <a:ext cx="486054" cy="792088"/>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sp>
          <p:nvSpPr>
            <p:cNvPr id="10" name="TextBox 9"/>
            <p:cNvSpPr txBox="1"/>
            <p:nvPr/>
          </p:nvSpPr>
          <p:spPr>
            <a:xfrm>
              <a:off x="611560" y="1259468"/>
              <a:ext cx="4068452" cy="369332"/>
            </a:xfrm>
            <a:prstGeom prst="rect">
              <a:avLst/>
            </a:prstGeom>
            <a:noFill/>
          </p:spPr>
          <p:txBody>
            <a:bodyPr wrap="square" rtlCol="0">
              <a:spAutoFit/>
            </a:bodyPr>
            <a:lstStyle/>
            <a:p>
              <a:r>
                <a:rPr lang="en-GB" sz="1800" dirty="0"/>
                <a:t>Conceding/partially agreeing</a:t>
              </a:r>
            </a:p>
          </p:txBody>
        </p:sp>
      </p:grpSp>
      <p:grpSp>
        <p:nvGrpSpPr>
          <p:cNvPr id="16" name="Group 15"/>
          <p:cNvGrpSpPr/>
          <p:nvPr/>
        </p:nvGrpSpPr>
        <p:grpSpPr>
          <a:xfrm>
            <a:off x="4003607" y="1389949"/>
            <a:ext cx="2736304" cy="1390979"/>
            <a:chOff x="5364088" y="1389949"/>
            <a:chExt cx="2736304" cy="1390979"/>
          </a:xfrm>
        </p:grpSpPr>
        <p:sp>
          <p:nvSpPr>
            <p:cNvPr id="12" name="TextBox 11"/>
            <p:cNvSpPr txBox="1"/>
            <p:nvPr/>
          </p:nvSpPr>
          <p:spPr>
            <a:xfrm>
              <a:off x="5364088" y="1389949"/>
              <a:ext cx="2736304" cy="646331"/>
            </a:xfrm>
            <a:prstGeom prst="rect">
              <a:avLst/>
            </a:prstGeom>
            <a:noFill/>
          </p:spPr>
          <p:txBody>
            <a:bodyPr wrap="square" rtlCol="0">
              <a:spAutoFit/>
            </a:bodyPr>
            <a:lstStyle/>
            <a:p>
              <a:r>
                <a:rPr lang="en-GB" sz="1800" dirty="0"/>
                <a:t>Posing &amp; answering questions</a:t>
              </a:r>
            </a:p>
          </p:txBody>
        </p:sp>
        <p:cxnSp>
          <p:nvCxnSpPr>
            <p:cNvPr id="14" name="Straight Arrow Connector 13"/>
            <p:cNvCxnSpPr/>
            <p:nvPr/>
          </p:nvCxnSpPr>
          <p:spPr bwMode="auto">
            <a:xfrm flipH="1">
              <a:off x="6444208" y="2036280"/>
              <a:ext cx="288032" cy="744648"/>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grpSp>
      <p:grpSp>
        <p:nvGrpSpPr>
          <p:cNvPr id="23" name="Group 22"/>
          <p:cNvGrpSpPr/>
          <p:nvPr/>
        </p:nvGrpSpPr>
        <p:grpSpPr>
          <a:xfrm>
            <a:off x="619231" y="4083849"/>
            <a:ext cx="4608512" cy="1237996"/>
            <a:chOff x="619231" y="4083849"/>
            <a:chExt cx="4608512" cy="1237996"/>
          </a:xfrm>
        </p:grpSpPr>
        <p:sp>
          <p:nvSpPr>
            <p:cNvPr id="17" name="TextBox 16"/>
            <p:cNvSpPr txBox="1"/>
            <p:nvPr/>
          </p:nvSpPr>
          <p:spPr>
            <a:xfrm>
              <a:off x="619231" y="4952513"/>
              <a:ext cx="4608512" cy="369332"/>
            </a:xfrm>
            <a:prstGeom prst="rect">
              <a:avLst/>
            </a:prstGeom>
            <a:noFill/>
          </p:spPr>
          <p:txBody>
            <a:bodyPr wrap="square" rtlCol="0">
              <a:spAutoFit/>
            </a:bodyPr>
            <a:lstStyle/>
            <a:p>
              <a:r>
                <a:rPr lang="en-GB" sz="1800" dirty="0"/>
                <a:t>Hedging/being more indirect</a:t>
              </a:r>
            </a:p>
          </p:txBody>
        </p:sp>
        <p:cxnSp>
          <p:nvCxnSpPr>
            <p:cNvPr id="21" name="Straight Arrow Connector 20"/>
            <p:cNvCxnSpPr>
              <a:stCxn id="17" idx="0"/>
            </p:cNvCxnSpPr>
            <p:nvPr/>
          </p:nvCxnSpPr>
          <p:spPr bwMode="auto">
            <a:xfrm flipV="1">
              <a:off x="2923487" y="4083849"/>
              <a:ext cx="1080120" cy="868664"/>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1576913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Debate Structure</a:t>
            </a:r>
          </a:p>
        </p:txBody>
      </p:sp>
      <p:sp>
        <p:nvSpPr>
          <p:cNvPr id="3" name="Content Placeholder 2"/>
          <p:cNvSpPr>
            <a:spLocks noGrp="1"/>
          </p:cNvSpPr>
          <p:nvPr>
            <p:ph idx="1"/>
          </p:nvPr>
        </p:nvSpPr>
        <p:spPr/>
        <p:txBody>
          <a:bodyPr>
            <a:normAutofit/>
          </a:bodyPr>
          <a:lstStyle/>
          <a:p>
            <a:pPr lvl="0"/>
            <a:r>
              <a:rPr lang="en-GB" sz="4000" dirty="0"/>
              <a:t>Opening statement (2 </a:t>
            </a:r>
            <a:r>
              <a:rPr lang="en-GB" sz="4000" dirty="0" err="1"/>
              <a:t>mins</a:t>
            </a:r>
            <a:r>
              <a:rPr lang="en-GB" sz="4000" dirty="0"/>
              <a:t>)</a:t>
            </a:r>
          </a:p>
          <a:p>
            <a:pPr lvl="0"/>
            <a:r>
              <a:rPr lang="en-GB" sz="4000" dirty="0"/>
              <a:t>Cross examination (1 min)</a:t>
            </a:r>
          </a:p>
          <a:p>
            <a:pPr lvl="0"/>
            <a:r>
              <a:rPr lang="en-GB" sz="4000" dirty="0"/>
              <a:t>(repeat)</a:t>
            </a:r>
          </a:p>
          <a:p>
            <a:pPr lvl="0"/>
            <a:r>
              <a:rPr lang="en-GB" sz="4000" dirty="0"/>
              <a:t>Rebuttal #1 (1 min each)</a:t>
            </a:r>
          </a:p>
          <a:p>
            <a:pPr lvl="0"/>
            <a:r>
              <a:rPr lang="en-GB" sz="4000" dirty="0"/>
              <a:t>Rebuttal #2 (1 min each)</a:t>
            </a:r>
          </a:p>
          <a:p>
            <a:r>
              <a:rPr lang="en-GB" sz="4000" dirty="0"/>
              <a:t>Closing Statements (1 min each)</a:t>
            </a:r>
          </a:p>
        </p:txBody>
      </p:sp>
    </p:spTree>
    <p:extLst>
      <p:ext uri="{BB962C8B-B14F-4D97-AF65-F5344CB8AC3E}">
        <p14:creationId xmlns:p14="http://schemas.microsoft.com/office/powerpoint/2010/main" val="19810789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61</TotalTime>
  <Words>379</Words>
  <Application>Microsoft Office PowerPoint</Application>
  <PresentationFormat>On-screen Show (4:3)</PresentationFormat>
  <Paragraphs>32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Cambria</vt:lpstr>
      <vt:lpstr>Adjacency</vt:lpstr>
      <vt:lpstr>Debating at Higher Levels</vt:lpstr>
      <vt:lpstr>Guardian 5-minute debates</vt:lpstr>
      <vt:lpstr>PowerPoint Presentation</vt:lpstr>
      <vt:lpstr>Structuring an Argument</vt:lpstr>
      <vt:lpstr>Structuring an Argument</vt:lpstr>
      <vt:lpstr>Debate Structure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Debating at Higher Levels</dc:title>
  <dc:creator>Tim Warre</dc:creator>
  <cp:lastModifiedBy>BOUCHE Katie</cp:lastModifiedBy>
  <cp:revision>3</cp:revision>
  <dcterms:created xsi:type="dcterms:W3CDTF">2017-11-17T20:49:16Z</dcterms:created>
  <dcterms:modified xsi:type="dcterms:W3CDTF">2024-01-19T10:18:38Z</dcterms:modified>
</cp:coreProperties>
</file>